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1" r:id="rId1"/>
  </p:sldMasterIdLst>
  <p:notesMasterIdLst>
    <p:notesMasterId r:id="rId7"/>
  </p:notesMasterIdLst>
  <p:sldIdLst>
    <p:sldId id="266" r:id="rId2"/>
    <p:sldId id="263" r:id="rId3"/>
    <p:sldId id="260" r:id="rId4"/>
    <p:sldId id="268" r:id="rId5"/>
    <p:sldId id="257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6374" autoAdjust="0"/>
  </p:normalViewPr>
  <p:slideViewPr>
    <p:cSldViewPr snapToGrid="0">
      <p:cViewPr varScale="1">
        <p:scale>
          <a:sx n="163" d="100"/>
          <a:sy n="163" d="100"/>
        </p:scale>
        <p:origin x="21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F3115-97FF-4961-8C87-EE6EE483E97E}" type="datetimeFigureOut">
              <a:rPr lang="en-US" smtClean="0"/>
              <a:t>2/10/2022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2C7DF-E2EC-464C-AEA3-DEBE9815F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882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2C7DF-E2EC-464C-AEA3-DEBE9815F9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96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2C7DF-E2EC-464C-AEA3-DEBE9815F9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457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2C7DF-E2EC-464C-AEA3-DEBE9815F9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579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2C7DF-E2EC-464C-AEA3-DEBE9815F9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273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2C7DF-E2EC-464C-AEA3-DEBE9815F9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283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49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57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412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8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2/10/2022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984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2/10/2022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08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2/10/2022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953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2/10/2022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67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2/10/2022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05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2/10/2022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29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2/10/2022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629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6164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</p:sldLayoutIdLst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C4435-0C04-4A51-A093-2FCE52EB11B2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alpha val="93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Overall Project Workflow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4725686-0648-4D6B-9E6A-E82276A18209}"/>
              </a:ext>
            </a:extLst>
          </p:cNvPr>
          <p:cNvGrpSpPr/>
          <p:nvPr/>
        </p:nvGrpSpPr>
        <p:grpSpPr>
          <a:xfrm>
            <a:off x="687640" y="2046027"/>
            <a:ext cx="10831881" cy="2545568"/>
            <a:chOff x="680059" y="2504916"/>
            <a:chExt cx="10831881" cy="2586969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81F26FC-C2D6-454A-8D8F-ACA8582E473E}"/>
                </a:ext>
              </a:extLst>
            </p:cNvPr>
            <p:cNvGrpSpPr/>
            <p:nvPr/>
          </p:nvGrpSpPr>
          <p:grpSpPr>
            <a:xfrm>
              <a:off x="680059" y="2504916"/>
              <a:ext cx="10831881" cy="2586969"/>
              <a:chOff x="766414" y="2058867"/>
              <a:chExt cx="10831881" cy="2586969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79D77FFD-09F8-49F0-BC01-8BB39CE0FE5D}"/>
                  </a:ext>
                </a:extLst>
              </p:cNvPr>
              <p:cNvGrpSpPr/>
              <p:nvPr/>
            </p:nvGrpSpPr>
            <p:grpSpPr>
              <a:xfrm>
                <a:off x="766414" y="2682098"/>
                <a:ext cx="10831881" cy="1325565"/>
                <a:chOff x="766414" y="3362323"/>
                <a:chExt cx="10831881" cy="1325565"/>
              </a:xfrm>
            </p:grpSpPr>
            <p:sp>
              <p:nvSpPr>
                <p:cNvPr id="4" name="Title 1">
                  <a:extLst>
                    <a:ext uri="{FF2B5EF4-FFF2-40B4-BE49-F238E27FC236}">
                      <a16:creationId xmlns:a16="http://schemas.microsoft.com/office/drawing/2014/main" id="{830F7902-1DEE-4D1E-8323-8C845041F76A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345357" y="3362325"/>
                  <a:ext cx="1358223" cy="1325563"/>
                </a:xfrm>
                <a:prstGeom prst="rect">
                  <a:avLst/>
                </a:prstGeom>
                <a:solidFill>
                  <a:schemeClr val="tx1">
                    <a:lumMod val="85000"/>
                  </a:schemeClr>
                </a:solidFill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Data Collection and Pre-Processing</a:t>
                  </a:r>
                </a:p>
              </p:txBody>
            </p:sp>
            <p:sp>
              <p:nvSpPr>
                <p:cNvPr id="5" name="Title 1">
                  <a:extLst>
                    <a:ext uri="{FF2B5EF4-FFF2-40B4-BE49-F238E27FC236}">
                      <a16:creationId xmlns:a16="http://schemas.microsoft.com/office/drawing/2014/main" id="{5519F7C8-3F45-42AE-92C1-B23BCC19543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3924300" y="3362325"/>
                  <a:ext cx="1358223" cy="1325563"/>
                </a:xfrm>
                <a:prstGeom prst="rect">
                  <a:avLst/>
                </a:prstGeom>
                <a:solidFill>
                  <a:schemeClr val="tx1">
                    <a:lumMod val="85000"/>
                  </a:schemeClr>
                </a:solidFill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Feature Engineering and Selection</a:t>
                  </a:r>
                </a:p>
              </p:txBody>
            </p:sp>
            <p:sp>
              <p:nvSpPr>
                <p:cNvPr id="6" name="Title 1">
                  <a:extLst>
                    <a:ext uri="{FF2B5EF4-FFF2-40B4-BE49-F238E27FC236}">
                      <a16:creationId xmlns:a16="http://schemas.microsoft.com/office/drawing/2014/main" id="{6B84361F-8CC2-4AD3-9AAC-18AD34B7D06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7082186" y="3362324"/>
                  <a:ext cx="1358223" cy="1325563"/>
                </a:xfrm>
                <a:prstGeom prst="rect">
                  <a:avLst/>
                </a:prstGeom>
                <a:solidFill>
                  <a:schemeClr val="tx1">
                    <a:lumMod val="85000"/>
                  </a:schemeClr>
                </a:solidFill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Evaluate Model Performance</a:t>
                  </a:r>
                </a:p>
              </p:txBody>
            </p:sp>
            <p:sp>
              <p:nvSpPr>
                <p:cNvPr id="7" name="Title 1">
                  <a:extLst>
                    <a:ext uri="{FF2B5EF4-FFF2-40B4-BE49-F238E27FC236}">
                      <a16:creationId xmlns:a16="http://schemas.microsoft.com/office/drawing/2014/main" id="{8DD4CE11-E2CE-49F7-8D8C-1CFAC947AF4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5503243" y="3362325"/>
                  <a:ext cx="1358223" cy="1325563"/>
                </a:xfrm>
                <a:prstGeom prst="rect">
                  <a:avLst/>
                </a:prstGeom>
                <a:solidFill>
                  <a:schemeClr val="tx1">
                    <a:lumMod val="85000"/>
                  </a:schemeClr>
                </a:solidFill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Train Models / Hyperparameter Tuning</a:t>
                  </a:r>
                </a:p>
              </p:txBody>
            </p:sp>
            <p:sp>
              <p:nvSpPr>
                <p:cNvPr id="11" name="Title 1">
                  <a:extLst>
                    <a:ext uri="{FF2B5EF4-FFF2-40B4-BE49-F238E27FC236}">
                      <a16:creationId xmlns:a16="http://schemas.microsoft.com/office/drawing/2014/main" id="{49E99157-4560-43E1-B449-D0A3B5D5286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661129" y="3362323"/>
                  <a:ext cx="1358223" cy="1325563"/>
                </a:xfrm>
                <a:prstGeom prst="rect">
                  <a:avLst/>
                </a:prstGeom>
                <a:solidFill>
                  <a:schemeClr val="tx1">
                    <a:lumMod val="85000"/>
                  </a:schemeClr>
                </a:solidFill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Feature Importance and Model Interpretability</a:t>
                  </a:r>
                </a:p>
              </p:txBody>
            </p:sp>
            <p:sp>
              <p:nvSpPr>
                <p:cNvPr id="12" name="Title 1">
                  <a:extLst>
                    <a:ext uri="{FF2B5EF4-FFF2-40B4-BE49-F238E27FC236}">
                      <a16:creationId xmlns:a16="http://schemas.microsoft.com/office/drawing/2014/main" id="{31AA6624-2313-4A99-8083-4790794CF4F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0240072" y="3362323"/>
                  <a:ext cx="1358223" cy="1325563"/>
                </a:xfrm>
                <a:prstGeom prst="rect">
                  <a:avLst/>
                </a:prstGeom>
                <a:solidFill>
                  <a:schemeClr val="tx1">
                    <a:lumMod val="85000"/>
                  </a:schemeClr>
                </a:solidFill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Tool for End User</a:t>
                  </a:r>
                </a:p>
              </p:txBody>
            </p:sp>
            <p:sp>
              <p:nvSpPr>
                <p:cNvPr id="13" name="Title 1">
                  <a:extLst>
                    <a:ext uri="{FF2B5EF4-FFF2-40B4-BE49-F238E27FC236}">
                      <a16:creationId xmlns:a16="http://schemas.microsoft.com/office/drawing/2014/main" id="{4806BB56-1978-47F3-ADDA-69996BC9841D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766414" y="3362323"/>
                  <a:ext cx="1358223" cy="1325563"/>
                </a:xfrm>
                <a:prstGeom prst="rect">
                  <a:avLst/>
                </a:prstGeom>
                <a:solidFill>
                  <a:schemeClr val="tx1">
                    <a:lumMod val="85000"/>
                  </a:schemeClr>
                </a:solidFill>
              </p:spPr>
              <p:txBody>
                <a:bodyPr vert="horz" lIns="91440" tIns="45720" rIns="91440" bIns="45720" rtlCol="0" anchor="ctr">
                  <a:normAutofit/>
                </a:bodyPr>
                <a:lstStyle>
                  <a:lvl1pPr algn="l" defTabSz="914400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Understanding problem statement </a:t>
                  </a:r>
                </a:p>
              </p:txBody>
            </p:sp>
          </p:grpSp>
          <p:sp>
            <p:nvSpPr>
              <p:cNvPr id="15" name="Arrow: U-Turn 14">
                <a:extLst>
                  <a:ext uri="{FF2B5EF4-FFF2-40B4-BE49-F238E27FC236}">
                    <a16:creationId xmlns:a16="http://schemas.microsoft.com/office/drawing/2014/main" id="{B95D8606-AC1B-4B6C-9B68-C0402F73C4CD}"/>
                  </a:ext>
                </a:extLst>
              </p:cNvPr>
              <p:cNvSpPr/>
              <p:nvPr/>
            </p:nvSpPr>
            <p:spPr>
              <a:xfrm rot="10800000">
                <a:off x="6000211" y="4093230"/>
                <a:ext cx="1934621" cy="552606"/>
              </a:xfrm>
              <a:prstGeom prst="utur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Arrow: U-Turn 15">
                <a:extLst>
                  <a:ext uri="{FF2B5EF4-FFF2-40B4-BE49-F238E27FC236}">
                    <a16:creationId xmlns:a16="http://schemas.microsoft.com/office/drawing/2014/main" id="{99C2577A-B2DF-4E6F-BE71-3AD9465C4671}"/>
                  </a:ext>
                </a:extLst>
              </p:cNvPr>
              <p:cNvSpPr/>
              <p:nvPr/>
            </p:nvSpPr>
            <p:spPr>
              <a:xfrm>
                <a:off x="6010506" y="2058867"/>
                <a:ext cx="1934621" cy="552606"/>
              </a:xfrm>
              <a:prstGeom prst="uturnArrow">
                <a:avLst>
                  <a:gd name="adj1" fmla="val 25000"/>
                  <a:gd name="adj2" fmla="val 25000"/>
                  <a:gd name="adj3" fmla="val 25000"/>
                  <a:gd name="adj4" fmla="val 50000"/>
                  <a:gd name="adj5" fmla="val 7500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263F0F9-9225-403F-9FCF-B4847D9660FE}"/>
                </a:ext>
              </a:extLst>
            </p:cNvPr>
            <p:cNvCxnSpPr>
              <a:cxnSpLocks/>
              <a:stCxn id="13" idx="3"/>
              <a:endCxn id="4" idx="1"/>
            </p:cNvCxnSpPr>
            <p:nvPr/>
          </p:nvCxnSpPr>
          <p:spPr>
            <a:xfrm>
              <a:off x="2038282" y="3790929"/>
              <a:ext cx="220720" cy="2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D10AE216-0FAC-4A1E-BA96-7FD2176F085B}"/>
                </a:ext>
              </a:extLst>
            </p:cNvPr>
            <p:cNvCxnSpPr>
              <a:cxnSpLocks/>
              <a:stCxn id="4" idx="3"/>
              <a:endCxn id="5" idx="1"/>
            </p:cNvCxnSpPr>
            <p:nvPr/>
          </p:nvCxnSpPr>
          <p:spPr>
            <a:xfrm>
              <a:off x="3617225" y="3790931"/>
              <a:ext cx="220720" cy="0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C209523-C552-4539-9F6B-487677DB3526}"/>
                </a:ext>
              </a:extLst>
            </p:cNvPr>
            <p:cNvCxnSpPr>
              <a:cxnSpLocks/>
              <a:stCxn id="5" idx="3"/>
              <a:endCxn id="7" idx="1"/>
            </p:cNvCxnSpPr>
            <p:nvPr/>
          </p:nvCxnSpPr>
          <p:spPr>
            <a:xfrm>
              <a:off x="5196168" y="3790931"/>
              <a:ext cx="220720" cy="0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5E0AF03-577B-4F52-8D08-288915B037F8}"/>
                </a:ext>
              </a:extLst>
            </p:cNvPr>
            <p:cNvCxnSpPr>
              <a:cxnSpLocks/>
              <a:stCxn id="7" idx="3"/>
              <a:endCxn id="6" idx="1"/>
            </p:cNvCxnSpPr>
            <p:nvPr/>
          </p:nvCxnSpPr>
          <p:spPr>
            <a:xfrm flipV="1">
              <a:off x="6775111" y="3790930"/>
              <a:ext cx="220720" cy="1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B2F3C66-95A3-40B9-ADB2-96508C877F62}"/>
                </a:ext>
              </a:extLst>
            </p:cNvPr>
            <p:cNvCxnSpPr>
              <a:cxnSpLocks/>
              <a:stCxn id="6" idx="3"/>
              <a:endCxn id="11" idx="1"/>
            </p:cNvCxnSpPr>
            <p:nvPr/>
          </p:nvCxnSpPr>
          <p:spPr>
            <a:xfrm flipV="1">
              <a:off x="8354054" y="3790929"/>
              <a:ext cx="220720" cy="1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CA24E757-D212-4CB6-B3B1-2450E155A8FC}"/>
                </a:ext>
              </a:extLst>
            </p:cNvPr>
            <p:cNvCxnSpPr>
              <a:cxnSpLocks/>
              <a:stCxn id="11" idx="3"/>
              <a:endCxn id="12" idx="1"/>
            </p:cNvCxnSpPr>
            <p:nvPr/>
          </p:nvCxnSpPr>
          <p:spPr>
            <a:xfrm>
              <a:off x="9932997" y="3790929"/>
              <a:ext cx="220720" cy="0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44E858D-213F-4662-A2E2-88198654C4E1}"/>
              </a:ext>
            </a:extLst>
          </p:cNvPr>
          <p:cNvSpPr/>
          <p:nvPr/>
        </p:nvSpPr>
        <p:spPr>
          <a:xfrm>
            <a:off x="1496141" y="4408896"/>
            <a:ext cx="9199717" cy="1253994"/>
          </a:xfrm>
          <a:prstGeom prst="rect">
            <a:avLst/>
          </a:prstGeom>
          <a:solidFill>
            <a:schemeClr val="accent1">
              <a:lumMod val="20000"/>
              <a:lumOff val="80000"/>
              <a:alpha val="81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solidFill>
                  <a:schemeClr val="bg1"/>
                </a:solidFill>
              </a:rPr>
              <a:t>Objective:</a:t>
            </a:r>
            <a:r>
              <a:rPr lang="en-US" sz="3000" dirty="0">
                <a:solidFill>
                  <a:schemeClr val="bg1"/>
                </a:solidFill>
              </a:rPr>
              <a:t> Apply a </a:t>
            </a:r>
            <a:r>
              <a:rPr lang="en-US" sz="3000" i="1" dirty="0">
                <a:solidFill>
                  <a:schemeClr val="bg1"/>
                </a:solidFill>
              </a:rPr>
              <a:t>model interpretability</a:t>
            </a:r>
            <a:r>
              <a:rPr lang="en-US" sz="3000" dirty="0">
                <a:solidFill>
                  <a:schemeClr val="bg1"/>
                </a:solidFill>
              </a:rPr>
              <a:t> piece to our trained model in order to create a dashboard that is usable by football coaches and enthusiasts alike </a:t>
            </a:r>
            <a:endParaRPr lang="en-US" sz="3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23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B3E25FE-F591-4687-B783-00BDBD6F5BE9}"/>
              </a:ext>
            </a:extLst>
          </p:cNvPr>
          <p:cNvSpPr/>
          <p:nvPr/>
        </p:nvSpPr>
        <p:spPr>
          <a:xfrm>
            <a:off x="838200" y="1839340"/>
            <a:ext cx="10515600" cy="4764659"/>
          </a:xfrm>
          <a:prstGeom prst="rect">
            <a:avLst/>
          </a:prstGeom>
          <a:solidFill>
            <a:schemeClr val="tx1">
              <a:lumMod val="95000"/>
              <a:alpha val="9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A736B6-47D3-4FA0-A3AE-38652FE542A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75000"/>
              <a:lumOff val="25000"/>
              <a:alpha val="94000"/>
            </a:schemeClr>
          </a:solidFill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DAAA6-BDCA-4F23-9F7C-FA946A36B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8714" y="2023717"/>
            <a:ext cx="4067175" cy="4351338"/>
          </a:xfrm>
          <a:solidFill>
            <a:schemeClr val="bg1">
              <a:lumMod val="85000"/>
              <a:lumOff val="15000"/>
              <a:alpha val="96000"/>
            </a:schemeClr>
          </a:solidFill>
        </p:spPr>
        <p:txBody>
          <a:bodyPr anchor="ctr"/>
          <a:lstStyle/>
          <a:p>
            <a:pPr marL="0" indent="0" algn="ctr">
              <a:buNone/>
            </a:pPr>
            <a:r>
              <a:rPr lang="en-US" dirty="0"/>
              <a:t>10 years (2009-2019) NFL play-by-play data</a:t>
            </a:r>
          </a:p>
          <a:p>
            <a:pPr marL="0" indent="0" algn="ctr">
              <a:buNone/>
            </a:pPr>
            <a:r>
              <a:rPr lang="en-US" dirty="0"/>
              <a:t>449,382+ plays</a:t>
            </a:r>
          </a:p>
          <a:p>
            <a:pPr marL="0" indent="0" algn="ctr">
              <a:buNone/>
            </a:pPr>
            <a:r>
              <a:rPr lang="en-US" dirty="0"/>
              <a:t>(255+ Features)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C277A17-99A9-4DE7-A03E-E11D83CFBCCC}"/>
              </a:ext>
            </a:extLst>
          </p:cNvPr>
          <p:cNvSpPr txBox="1">
            <a:spLocks/>
          </p:cNvSpPr>
          <p:nvPr/>
        </p:nvSpPr>
        <p:spPr>
          <a:xfrm>
            <a:off x="7800081" y="2119140"/>
            <a:ext cx="1691732" cy="842769"/>
          </a:xfrm>
          <a:prstGeom prst="rect">
            <a:avLst/>
          </a:prstGeom>
          <a:solidFill>
            <a:schemeClr val="bg1">
              <a:lumMod val="85000"/>
              <a:lumOff val="15000"/>
              <a:alpha val="90000"/>
            </a:schemeClr>
          </a:solidFill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Weather Data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44885E7-4CCC-4E93-B53E-7CB3D17C47E3}"/>
              </a:ext>
            </a:extLst>
          </p:cNvPr>
          <p:cNvSpPr txBox="1">
            <a:spLocks/>
          </p:cNvSpPr>
          <p:nvPr/>
        </p:nvSpPr>
        <p:spPr>
          <a:xfrm>
            <a:off x="7800081" y="3611388"/>
            <a:ext cx="1691732" cy="842769"/>
          </a:xfrm>
          <a:prstGeom prst="rect">
            <a:avLst/>
          </a:prstGeom>
          <a:solidFill>
            <a:schemeClr val="bg1">
              <a:lumMod val="85000"/>
              <a:lumOff val="15000"/>
              <a:alpha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Madden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457AEA1-7506-4212-8658-7CE59EF33555}"/>
              </a:ext>
            </a:extLst>
          </p:cNvPr>
          <p:cNvSpPr txBox="1">
            <a:spLocks/>
          </p:cNvSpPr>
          <p:nvPr/>
        </p:nvSpPr>
        <p:spPr>
          <a:xfrm>
            <a:off x="7800081" y="5313807"/>
            <a:ext cx="1691732" cy="842769"/>
          </a:xfrm>
          <a:prstGeom prst="rect">
            <a:avLst/>
          </a:prstGeom>
          <a:solidFill>
            <a:schemeClr val="bg1">
              <a:lumMod val="85000"/>
              <a:lumOff val="15000"/>
              <a:alpha val="90000"/>
            </a:schemeClr>
          </a:solidFill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Win Probability Data</a:t>
            </a:r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677BC4EB-145E-436D-BAE1-A2774AACA5C9}"/>
              </a:ext>
            </a:extLst>
          </p:cNvPr>
          <p:cNvSpPr/>
          <p:nvPr/>
        </p:nvSpPr>
        <p:spPr>
          <a:xfrm>
            <a:off x="6322950" y="3510198"/>
            <a:ext cx="1043709" cy="1034472"/>
          </a:xfrm>
          <a:prstGeom prst="plus">
            <a:avLst/>
          </a:prstGeom>
          <a:solidFill>
            <a:schemeClr val="tx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1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A2D6F-293F-4106-912E-701047211281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85000"/>
              <a:lumOff val="15000"/>
              <a:alpha val="85000"/>
            </a:schemeClr>
          </a:solidFill>
        </p:spPr>
        <p:txBody>
          <a:bodyPr/>
          <a:lstStyle/>
          <a:p>
            <a:r>
              <a:rPr lang="en-US" dirty="0"/>
              <a:t>Models Evaluated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2E58AAC-CA4F-4884-BA6D-48F849F3CB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2542156"/>
              </p:ext>
            </p:extLst>
          </p:nvPr>
        </p:nvGraphicFramePr>
        <p:xfrm>
          <a:off x="1398154" y="1819997"/>
          <a:ext cx="9395692" cy="48778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7846">
                  <a:extLst>
                    <a:ext uri="{9D8B030D-6E8A-4147-A177-3AD203B41FA5}">
                      <a16:colId xmlns:a16="http://schemas.microsoft.com/office/drawing/2014/main" val="54317525"/>
                    </a:ext>
                  </a:extLst>
                </a:gridCol>
                <a:gridCol w="4697846">
                  <a:extLst>
                    <a:ext uri="{9D8B030D-6E8A-4147-A177-3AD203B41FA5}">
                      <a16:colId xmlns:a16="http://schemas.microsoft.com/office/drawing/2014/main" val="1268185763"/>
                    </a:ext>
                  </a:extLst>
                </a:gridCol>
              </a:tblGrid>
              <a:tr h="4274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Classifier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Classifier Type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2793030276"/>
                  </a:ext>
                </a:extLst>
              </a:tr>
              <a:tr h="337639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Logistic Regression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Regression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1334117564"/>
                  </a:ext>
                </a:extLst>
              </a:tr>
              <a:tr h="337639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K-Nearest Neighbors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KNN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1727100211"/>
                  </a:ext>
                </a:extLst>
              </a:tr>
              <a:tr h="337639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Decision Tree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Tree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1327023356"/>
                  </a:ext>
                </a:extLst>
              </a:tr>
              <a:tr h="30642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Random Forest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Tree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2512395517"/>
                  </a:ext>
                </a:extLst>
              </a:tr>
              <a:tr h="358716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Gradient Boosted Trees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Tree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2918959688"/>
                  </a:ext>
                </a:extLst>
              </a:tr>
              <a:tr h="337639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/>
                        <a:t>Adaboost</a:t>
                      </a:r>
                      <a:endParaRPr lang="en-US" sz="1600" b="1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Tree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332094774"/>
                  </a:ext>
                </a:extLst>
              </a:tr>
              <a:tr h="465898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/>
                        <a:t>XGBoost</a:t>
                      </a:r>
                      <a:endParaRPr lang="en-US" sz="1600" b="1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Tree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438926155"/>
                  </a:ext>
                </a:extLst>
              </a:tr>
              <a:tr h="30642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/>
                        <a:t>LightGBM</a:t>
                      </a:r>
                      <a:endParaRPr lang="en-US" sz="1600" b="1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Tree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2182866222"/>
                  </a:ext>
                </a:extLst>
              </a:tr>
              <a:tr h="30642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/>
                        <a:t>CatBoost</a:t>
                      </a:r>
                      <a:endParaRPr lang="en-US" sz="1600" b="1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Tree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2305688384"/>
                  </a:ext>
                </a:extLst>
              </a:tr>
              <a:tr h="358716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Linear SVC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Support Vector Machine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3321635699"/>
                  </a:ext>
                </a:extLst>
              </a:tr>
              <a:tr h="358716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SVC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Support Vector Machine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1946637184"/>
                  </a:ext>
                </a:extLst>
              </a:tr>
              <a:tr h="562904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Feed Forward Neural Network (MLP)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Neural Network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2460163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596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8C37A-3648-496A-A8F1-75FE9D4D501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75000"/>
              <a:lumOff val="25000"/>
            </a:schemeClr>
          </a:solidFill>
        </p:spPr>
        <p:txBody>
          <a:bodyPr/>
          <a:lstStyle/>
          <a:p>
            <a:r>
              <a:rPr lang="en-US" dirty="0"/>
              <a:t>Hyper-Parameter Tuning Results</a:t>
            </a:r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A028B2C5-D009-4E20-A383-5DD30CD7F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708974"/>
              </p:ext>
            </p:extLst>
          </p:nvPr>
        </p:nvGraphicFramePr>
        <p:xfrm>
          <a:off x="2101060" y="1752682"/>
          <a:ext cx="7989880" cy="49941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735">
                  <a:extLst>
                    <a:ext uri="{9D8B030D-6E8A-4147-A177-3AD203B41FA5}">
                      <a16:colId xmlns:a16="http://schemas.microsoft.com/office/drawing/2014/main" val="3030416200"/>
                    </a:ext>
                  </a:extLst>
                </a:gridCol>
                <a:gridCol w="998735">
                  <a:extLst>
                    <a:ext uri="{9D8B030D-6E8A-4147-A177-3AD203B41FA5}">
                      <a16:colId xmlns:a16="http://schemas.microsoft.com/office/drawing/2014/main" val="3602866609"/>
                    </a:ext>
                  </a:extLst>
                </a:gridCol>
                <a:gridCol w="998735">
                  <a:extLst>
                    <a:ext uri="{9D8B030D-6E8A-4147-A177-3AD203B41FA5}">
                      <a16:colId xmlns:a16="http://schemas.microsoft.com/office/drawing/2014/main" val="1835635092"/>
                    </a:ext>
                  </a:extLst>
                </a:gridCol>
                <a:gridCol w="998735">
                  <a:extLst>
                    <a:ext uri="{9D8B030D-6E8A-4147-A177-3AD203B41FA5}">
                      <a16:colId xmlns:a16="http://schemas.microsoft.com/office/drawing/2014/main" val="3212465471"/>
                    </a:ext>
                  </a:extLst>
                </a:gridCol>
                <a:gridCol w="829290">
                  <a:extLst>
                    <a:ext uri="{9D8B030D-6E8A-4147-A177-3AD203B41FA5}">
                      <a16:colId xmlns:a16="http://schemas.microsoft.com/office/drawing/2014/main" val="1961949801"/>
                    </a:ext>
                  </a:extLst>
                </a:gridCol>
                <a:gridCol w="1168180">
                  <a:extLst>
                    <a:ext uri="{9D8B030D-6E8A-4147-A177-3AD203B41FA5}">
                      <a16:colId xmlns:a16="http://schemas.microsoft.com/office/drawing/2014/main" val="3110351957"/>
                    </a:ext>
                  </a:extLst>
                </a:gridCol>
                <a:gridCol w="998735">
                  <a:extLst>
                    <a:ext uri="{9D8B030D-6E8A-4147-A177-3AD203B41FA5}">
                      <a16:colId xmlns:a16="http://schemas.microsoft.com/office/drawing/2014/main" val="917527785"/>
                    </a:ext>
                  </a:extLst>
                </a:gridCol>
                <a:gridCol w="998735">
                  <a:extLst>
                    <a:ext uri="{9D8B030D-6E8A-4147-A177-3AD203B41FA5}">
                      <a16:colId xmlns:a16="http://schemas.microsoft.com/office/drawing/2014/main" val="1666134626"/>
                    </a:ext>
                  </a:extLst>
                </a:gridCol>
              </a:tblGrid>
              <a:tr h="462593"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Classifier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Classifier Type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Library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Hyper-Parameter Tuning Method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# Iterations (excluding 5-fold CV)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10-Fold CV Accuracy (Base)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10-Fold CV Accuracy (Tuned)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Average Performance Difference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2709433283"/>
                  </a:ext>
                </a:extLst>
              </a:tr>
              <a:tr h="365424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Logistic Regression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Regression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Scikit-Learn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Bayesian Search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300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0.6664 (+/- 0.0117)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0.6513 (+/- 0.0142)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-0.0151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43727545"/>
                  </a:ext>
                </a:extLst>
              </a:tr>
              <a:tr h="365424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K-Nearest Neighbors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KNN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Scikit-Learn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Exhaustive Search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80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0.6144 (+/- 0.0118)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0.6371 (+/- 0.0154)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0.0227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03143530"/>
                  </a:ext>
                </a:extLst>
              </a:tr>
              <a:tr h="365424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Decision Tree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Tree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Scikit-Learn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Exhaustive Search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33,264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0.6061 (+/- 0.0163)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0.6709 (+/- 0.0144)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0.0648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03861080"/>
                  </a:ext>
                </a:extLst>
              </a:tr>
              <a:tr h="277741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Random Forest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Tree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Scikit-Learn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Random Search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1,000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0.6867 (+/- 0.0110)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0.6911 (+/- 0.0163)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3372678"/>
                  </a:ext>
                </a:extLst>
              </a:tr>
              <a:tr h="388235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Gradient Boosted Trees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Tree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Scikit-Learn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Bayesian Search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500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0.6676 (+/- 0.0129)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0.6735 (+/- 0.0160)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82604625"/>
                  </a:ext>
                </a:extLst>
              </a:tr>
              <a:tr h="365424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/>
                        <a:t>Adaboost</a:t>
                      </a:r>
                      <a:endParaRPr lang="en-US" sz="900" b="1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Tree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Scikit-Learn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Exhaustive Search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240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0.6871 (+/- 0.0114)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0.6630 (+/- 0.0071)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-0.0241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71941172"/>
                  </a:ext>
                </a:extLst>
              </a:tr>
              <a:tr h="504237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/>
                        <a:t>XGBoost</a:t>
                      </a:r>
                      <a:endParaRPr lang="en-US" sz="900" b="1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Tree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/>
                        <a:t>XGBoost</a:t>
                      </a:r>
                      <a:endParaRPr lang="en-US" sz="900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Stepwise Exhaustive Search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1,000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0.6866 (+/- 0.0101)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0.6976 (+/- 0.0114)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05221400"/>
                  </a:ext>
                </a:extLst>
              </a:tr>
              <a:tr h="28375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/>
                        <a:t>LightGBM</a:t>
                      </a:r>
                      <a:endParaRPr lang="en-US" sz="900" b="1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Tree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/>
                        <a:t>LightGBM</a:t>
                      </a:r>
                      <a:endParaRPr lang="en-US" sz="900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Bayesian Search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10,000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0.6950 (+/- 0.0098)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0.6782 (+/- 0.0174)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-0.0168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7327126"/>
                  </a:ext>
                </a:extLst>
              </a:tr>
              <a:tr h="230153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/>
                        <a:t>CatBoost</a:t>
                      </a:r>
                      <a:endParaRPr lang="en-US" sz="900" b="1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Tree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/>
                        <a:t>CatBoost</a:t>
                      </a:r>
                      <a:endParaRPr lang="en-US" sz="900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Bayesian Search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100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0.6960 (+/- 0.0124)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0.6958 (+/- 0.0155)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-0.0002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97581633"/>
                  </a:ext>
                </a:extLst>
              </a:tr>
              <a:tr h="388235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Linear SVC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Support Vector Machine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Scikit-Learn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Bayesian Search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100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0.6668 (+/- 0.0111)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0.6511 (+/- 0.0139)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-0.0157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62765217"/>
                  </a:ext>
                </a:extLst>
              </a:tr>
              <a:tr h="388235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SVC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Support Vector Machine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Scikit-Learn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Bayesian Search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300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0.5531 (+/- 0.0444)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0.5007 (+/- 0.0517)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-0.0524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0486108"/>
                  </a:ext>
                </a:extLst>
              </a:tr>
              <a:tr h="609226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Feed Forward Neural Network (MLP)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Neural Network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 err="1"/>
                        <a:t>Keras</a:t>
                      </a:r>
                      <a:r>
                        <a:rPr lang="en-US" sz="900" dirty="0"/>
                        <a:t> (</a:t>
                      </a:r>
                      <a:r>
                        <a:rPr lang="en-US" sz="900" dirty="0" err="1"/>
                        <a:t>Tensorflow</a:t>
                      </a:r>
                      <a:r>
                        <a:rPr lang="en-US" sz="900" dirty="0"/>
                        <a:t>)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Stepwise Exhaustive Search 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0.5977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1974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3272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>
            <a:alphaModFix amt="99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7FA4DBE-1611-4DC0-9560-4917F26A71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2CE1BCB-15F3-47F2-B223-DDF7BAE83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chemeClr val="bg1">
              <a:lumMod val="75000"/>
              <a:lumOff val="25000"/>
            </a:schemeClr>
          </a:solidFill>
        </p:spPr>
        <p:txBody>
          <a:bodyPr/>
          <a:lstStyle/>
          <a:p>
            <a:r>
              <a:rPr lang="en-US" dirty="0"/>
              <a:t>Model Evaluation (10-Fold CV)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8693FD0-5201-42F6-B2AF-6FB51281ED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089978"/>
              </p:ext>
            </p:extLst>
          </p:nvPr>
        </p:nvGraphicFramePr>
        <p:xfrm>
          <a:off x="1493000" y="1777294"/>
          <a:ext cx="9205999" cy="49941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0750">
                  <a:extLst>
                    <a:ext uri="{9D8B030D-6E8A-4147-A177-3AD203B41FA5}">
                      <a16:colId xmlns:a16="http://schemas.microsoft.com/office/drawing/2014/main" val="3030416200"/>
                    </a:ext>
                  </a:extLst>
                </a:gridCol>
                <a:gridCol w="1150750">
                  <a:extLst>
                    <a:ext uri="{9D8B030D-6E8A-4147-A177-3AD203B41FA5}">
                      <a16:colId xmlns:a16="http://schemas.microsoft.com/office/drawing/2014/main" val="3602866609"/>
                    </a:ext>
                  </a:extLst>
                </a:gridCol>
                <a:gridCol w="1150750">
                  <a:extLst>
                    <a:ext uri="{9D8B030D-6E8A-4147-A177-3AD203B41FA5}">
                      <a16:colId xmlns:a16="http://schemas.microsoft.com/office/drawing/2014/main" val="1835635092"/>
                    </a:ext>
                  </a:extLst>
                </a:gridCol>
                <a:gridCol w="1150750">
                  <a:extLst>
                    <a:ext uri="{9D8B030D-6E8A-4147-A177-3AD203B41FA5}">
                      <a16:colId xmlns:a16="http://schemas.microsoft.com/office/drawing/2014/main" val="3212465471"/>
                    </a:ext>
                  </a:extLst>
                </a:gridCol>
                <a:gridCol w="955514">
                  <a:extLst>
                    <a:ext uri="{9D8B030D-6E8A-4147-A177-3AD203B41FA5}">
                      <a16:colId xmlns:a16="http://schemas.microsoft.com/office/drawing/2014/main" val="1961949801"/>
                    </a:ext>
                  </a:extLst>
                </a:gridCol>
                <a:gridCol w="1345985">
                  <a:extLst>
                    <a:ext uri="{9D8B030D-6E8A-4147-A177-3AD203B41FA5}">
                      <a16:colId xmlns:a16="http://schemas.microsoft.com/office/drawing/2014/main" val="3110351957"/>
                    </a:ext>
                  </a:extLst>
                </a:gridCol>
                <a:gridCol w="1150750">
                  <a:extLst>
                    <a:ext uri="{9D8B030D-6E8A-4147-A177-3AD203B41FA5}">
                      <a16:colId xmlns:a16="http://schemas.microsoft.com/office/drawing/2014/main" val="917527785"/>
                    </a:ext>
                  </a:extLst>
                </a:gridCol>
                <a:gridCol w="1150750">
                  <a:extLst>
                    <a:ext uri="{9D8B030D-6E8A-4147-A177-3AD203B41FA5}">
                      <a16:colId xmlns:a16="http://schemas.microsoft.com/office/drawing/2014/main" val="1666134626"/>
                    </a:ext>
                  </a:extLst>
                </a:gridCol>
              </a:tblGrid>
              <a:tr h="462593"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Classifier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Accuracy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Balanced Accuracy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Precision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Average Precision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/>
                        <a:t>Recall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F1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AUC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2709433283"/>
                  </a:ext>
                </a:extLst>
              </a:tr>
              <a:tr h="365424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Logistic Regression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0.6513 (+/- 0.0142)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0.6535 (+/- 0.0161)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0.5561 (+/- 0.0143)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0.5894 (+/- 0.0274)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0.6649 (+/- 0.0312)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0.6056 (+/- 0.0198)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0.7031 (+/- 0.0228)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43727545"/>
                  </a:ext>
                </a:extLst>
              </a:tr>
              <a:tr h="365424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K-Nearest Neighbors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0.6371 (+/- 0.0154)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0.6038 (+/- 0.0156)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0.5645 (+/- 0.0256)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0.5364 (+/- 0.0205)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0.4329 (+/- 0.0209)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0.4899 (+/- 0.0212)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0.6621 (+/- 0.0155)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03143530"/>
                  </a:ext>
                </a:extLst>
              </a:tr>
              <a:tr h="365424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Decision Tree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0.6709 (+/- 0.0144)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0.6506 (+/- 0.0153)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0.6006 (+/- 0.0231)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0.6060 (+/- 0.0274)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0.5463 (+/- 0.0382)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0.5719 (+/- 0.0229)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0.7194 (+/- 0.0205)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03861080"/>
                  </a:ext>
                </a:extLst>
              </a:tr>
              <a:tr h="277741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Random Forest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0.6911 (+/- 0.0163)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0.6688 (+/- 0.0166)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0.6331 (+/- 0.0248)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0.6502 (+/- 0.0255)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0.5542 (+/- 0.0243)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0.5909 (+/- 0.0216)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0.7490 (+/- 0.0195)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3372678"/>
                  </a:ext>
                </a:extLst>
              </a:tr>
              <a:tr h="388235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Gradient Boosted Trees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0.6735 (+/- 0.0160)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0.6443 (+/- 0.0163)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0.6184 (+/- 0.0266)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0.6144 (+/- 0.0244)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0.4942 (+/- 0.0227)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0.5493 (+/- 0.0219)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0.7213 (+/- 0.0215)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82604625"/>
                  </a:ext>
                </a:extLst>
              </a:tr>
              <a:tr h="365424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/>
                        <a:t>Adaboost</a:t>
                      </a:r>
                      <a:endParaRPr lang="en-US" sz="900" b="1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0.6630 (+/- 0.0071)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0.6430 (+/- 0.0081)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0.5891 (+/- 0.0107)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0.6082 (+/- 0.0158)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0.5399 (+/- 0.0241)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0.5633 (+/- 0.0134)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0.7086 (+/- 0.0111)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71941172"/>
                  </a:ext>
                </a:extLst>
              </a:tr>
              <a:tr h="504237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/>
                        <a:t>XGBoost</a:t>
                      </a:r>
                      <a:endParaRPr lang="en-US" sz="900" b="1" dirty="0"/>
                    </a:p>
                  </a:txBody>
                  <a:tcPr marL="87797" marR="87797" marT="43898" marB="43898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0.6976 (+/- 0.0114)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0.6786 (+/- 0.0117)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0.6367 (+/- 0.0173)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0.6605 (+/- 0.0238)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0.5806 (+/- 0.0209)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0.6073 (+/- 0.0154)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0.7566 (+/- 0.0187)</a:t>
                      </a: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221400"/>
                  </a:ext>
                </a:extLst>
              </a:tr>
              <a:tr h="283750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/>
                        <a:t>LightGBM</a:t>
                      </a:r>
                      <a:endParaRPr lang="en-US" sz="900" b="1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0.6782 (+/- 0.0174)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0.6479 (+/- 0.0178)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0.6284 (+/- 0.0299)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0.6300 (+/- 0.0256)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0.4922 (+/- 0.0264)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0.5520 (+/- 0.0245)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0.7299 (+/- 0.0215)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17327126"/>
                  </a:ext>
                </a:extLst>
              </a:tr>
              <a:tr h="230153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err="1"/>
                        <a:t>CatBoost</a:t>
                      </a:r>
                      <a:endParaRPr lang="en-US" sz="900" b="1" dirty="0"/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0.6958 (+/- 0.0155)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0.6755 (+/- 0.0159)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0.6362 (+/- 0.0228)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0.6594 (+/- 0.0264)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0.5714 (+/- 0.0250)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0.6020 (+/- 0.0206)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0.7554 (+/- 0.0202)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97581633"/>
                  </a:ext>
                </a:extLst>
              </a:tr>
              <a:tr h="388235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Linear SVC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0.6511 (+/- 0.0139)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0.6537 (+/- 0.0157)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0.5557 (+/- 0.0140)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0.5893 (+/- 0.0277)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0.6669 (+/- 0.0308)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0.6062 (+/- 0.0193)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0.7030 (+/- 0.0228)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62765217"/>
                  </a:ext>
                </a:extLst>
              </a:tr>
              <a:tr h="388235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SVC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0.5007 (+/- 0.0517)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0.5464 (+/- 0.0196)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0.4349 (+/- 0.0237)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0.5251 (+/- 0.0307)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0.7814 (+/- 0.1791)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0.5561 (+/- 0.0380)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0.6064 (+/- 0.0302)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0486108"/>
                  </a:ext>
                </a:extLst>
              </a:tr>
              <a:tr h="609226"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/>
                        <a:t>Feed Forward Neural Network (MLP)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0.5977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marL="87797" marR="87797" marT="43898" marB="4389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</a:t>
                      </a:r>
                    </a:p>
                  </a:txBody>
                  <a:tcPr marL="87797" marR="87797" marT="43898" marB="43898" anchor="ctr"/>
                </a:tc>
                <a:extLst>
                  <a:ext uri="{0D108BD9-81ED-4DB2-BD59-A6C34878D82A}">
                    <a16:rowId xmlns:a16="http://schemas.microsoft.com/office/drawing/2014/main" val="1974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723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3402</TotalTime>
  <Words>723</Words>
  <Application>Microsoft Office PowerPoint</Application>
  <PresentationFormat>Widescreen</PresentationFormat>
  <Paragraphs>258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Overall Project Workflow</vt:lpstr>
      <vt:lpstr>Data</vt:lpstr>
      <vt:lpstr>Models Evaluated</vt:lpstr>
      <vt:lpstr>Hyper-Parameter Tuning Results</vt:lpstr>
      <vt:lpstr>Model Evaluation (10-Fold CV)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NFL Drives Outcome Classification Analysis</dc:title>
  <dc:creator>Dennis Tseng</dc:creator>
  <cp:lastModifiedBy>Dennis Tseng</cp:lastModifiedBy>
  <cp:revision>184</cp:revision>
  <dcterms:created xsi:type="dcterms:W3CDTF">2020-03-16T04:50:50Z</dcterms:created>
  <dcterms:modified xsi:type="dcterms:W3CDTF">2022-02-10T23:32:48Z</dcterms:modified>
</cp:coreProperties>
</file>